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7641" r:id="rId5"/>
    <p:sldMasterId id="2147487777" r:id="rId6"/>
  </p:sldMasterIdLst>
  <p:notesMasterIdLst>
    <p:notesMasterId r:id="rId22"/>
  </p:notesMasterIdLst>
  <p:handoutMasterIdLst>
    <p:handoutMasterId r:id="rId23"/>
  </p:handoutMasterIdLst>
  <p:sldIdLst>
    <p:sldId id="286" r:id="rId7"/>
    <p:sldId id="407" r:id="rId8"/>
    <p:sldId id="379" r:id="rId9"/>
    <p:sldId id="389" r:id="rId10"/>
    <p:sldId id="400" r:id="rId11"/>
    <p:sldId id="395" r:id="rId12"/>
    <p:sldId id="362" r:id="rId13"/>
    <p:sldId id="404" r:id="rId14"/>
    <p:sldId id="408" r:id="rId15"/>
    <p:sldId id="409" r:id="rId16"/>
    <p:sldId id="410" r:id="rId17"/>
    <p:sldId id="411" r:id="rId18"/>
    <p:sldId id="412" r:id="rId19"/>
    <p:sldId id="413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B14AF564-78E4-41B5-9429-2F7C5CC1C9E8}">
          <p14:sldIdLst>
            <p14:sldId id="286"/>
          </p14:sldIdLst>
        </p14:section>
        <p14:section name="Content Slides" id="{2AF4DF66-5388-4AF0-93F9-78078FE7B79F}">
          <p14:sldIdLst>
            <p14:sldId id="407"/>
            <p14:sldId id="379"/>
            <p14:sldId id="389"/>
            <p14:sldId id="400"/>
            <p14:sldId id="395"/>
            <p14:sldId id="362"/>
            <p14:sldId id="404"/>
            <p14:sldId id="408"/>
            <p14:sldId id="409"/>
            <p14:sldId id="410"/>
            <p14:sldId id="411"/>
            <p14:sldId id="412"/>
            <p14:sldId id="413"/>
            <p14:sldId id="290"/>
          </p14:sldIdLst>
        </p14:section>
        <p14:section name="Closing Slides" id="{9E6360CB-E7D4-4F4A-A44E-5E2C12295E9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F2E132-F7AF-11D3-3526-940A4C3803F2}" name="Gallotta, Peter K" initials="GK" userId="S::pgallotta@sfwater.org::f5ece512-e61d-4e89-b91d-dd80d2b45833" providerId="AD"/>
  <p188:author id="{0205CE59-71A2-19A0-9B0A-15E5846945F8}" name="Hyams, Michael" initials="HM" userId="S::mhyams@sfwater.org::0b6a4c36-49b5-4d72-bdd5-d73e60c01fa6" providerId="AD"/>
  <p188:author id="{EA4F38F7-4CEF-956F-7979-3A4373BAF12F}" name="Alderete, Becky" initials="AB" userId="S::balderete@sfwater.org::fe1e504f-3547-4301-9e7b-05539f774ae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riguez Furey, Elisa I" initials="RFEI" lastIdx="1" clrIdx="0">
    <p:extLst>
      <p:ext uri="{19B8F6BF-5375-455C-9EA6-DF929625EA0E}">
        <p15:presenceInfo xmlns:p15="http://schemas.microsoft.com/office/powerpoint/2012/main" userId="S::EIRodriguezFurey@sfwater.org::060dd2e6-0c1e-49fb-8b42-6180e04dcb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8F"/>
    <a:srgbClr val="FDB913"/>
    <a:srgbClr val="4472C4"/>
    <a:srgbClr val="5C7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1781" autoAdjust="0"/>
  </p:normalViewPr>
  <p:slideViewPr>
    <p:cSldViewPr snapToGrid="0">
      <p:cViewPr varScale="1">
        <p:scale>
          <a:sx n="54" d="100"/>
          <a:sy n="54" d="100"/>
        </p:scale>
        <p:origin x="1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A1C6B7-9628-48B5-B537-7949BA52D4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EB524-F590-40F6-AD6C-9BCB5168C7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1DC7B-5973-425A-A4A3-E6DE91A19D5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DC476-DCA6-4AA4-82A6-1AFFA4B77A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DEB90-B44F-4221-8781-7182E1FB42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C4379-1202-4842-8A73-4AD3BDE2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373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1FC6C-1D2C-4760-911C-6ABB93C0D358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B11DA-D8AA-4339-AB78-E79490A997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261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Two-pronged marketing campaign strategy: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(1) Target “early adopters” or those more-likely to make the switch to a heat pump water heater: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CleanPowerSF customers (Net Energy Metering, EV owners, </a:t>
            </a:r>
            <a:r>
              <a:rPr lang="en-US" sz="1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SuperGreen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New homebuyers (past 12 months)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Residents with a &gt;10 year old natural gas water heater (based on DBI permit data) 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(2) Promote electrification awareness to a greater audience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Encourage SF residents to “break up with gas” and go all-electric at home, whether through a heat pump water heater, induction cooktop, etc.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0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8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BE67-4D64-4FA3-93DB-73590565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62965-9FA2-411C-A8C5-03EA91B26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91DD7-3F5B-4AD3-969A-FA40F84B2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9CB-CA3F-4F7B-868D-E9A834C8A060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B23C2-B7D8-4582-B399-06F17F895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C5E4E-603C-4E53-A804-B2FCCAA6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8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F9478-4439-42DD-A931-5D812112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FC4A1-0CB5-4157-BE8B-FF269EF4C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0AD8D-5BF3-45B6-896F-5C0BFFC25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EADE-B0E2-4A1A-96D6-28EED827240A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15BE-107C-47A9-A4C3-4E0D929C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412C8-83B5-4C61-837D-98A7D5AB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50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DE6044-3361-44A6-A1EE-E93FC3E98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C1906-980F-44F7-BFCF-7E3C73927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F21F8-A19F-4B7E-9C06-115B850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2783-3F9C-4241-A2B0-00B8172B3D5A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E0B7B-DAE6-46A6-B60C-7EBCE089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E2B4F-50A8-48E4-BD62-53FA5B87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58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627" y="2103439"/>
            <a:ext cx="5384800" cy="4022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3439"/>
            <a:ext cx="5384800" cy="4022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552451" y="96838"/>
            <a:ext cx="9378949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CD311BA-C22A-4C36-85B8-F6E2B79D21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8989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951EF3C-9264-4F8B-A234-B0F2E6056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513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552451" y="96838"/>
            <a:ext cx="9378949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62FAD8B-284B-4C80-A8BD-3D7A8C5AB9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5882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627" y="18288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78279" y="121105"/>
            <a:ext cx="9378949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E37D685-0E03-454E-BD32-388B29485D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1699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1499E-2E64-4490-91E9-1780EBAA2941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62FAD-A2BE-45D5-BED5-81428BA74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9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F0DA-6D0E-4BC4-BB99-9488ABA4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5C739C"/>
                </a:solidFill>
                <a:latin typeface="Gotham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A5B03-E3D4-4019-BA2A-FF65722F7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otham Light"/>
              </a:defRPr>
            </a:lvl1pPr>
            <a:lvl2pPr>
              <a:defRPr>
                <a:latin typeface="Gotham Light"/>
              </a:defRPr>
            </a:lvl2pPr>
            <a:lvl3pPr>
              <a:defRPr>
                <a:latin typeface="Gotham Light"/>
              </a:defRPr>
            </a:lvl3pPr>
            <a:lvl4pPr>
              <a:defRPr>
                <a:latin typeface="Gotham Light"/>
              </a:defRPr>
            </a:lvl4pPr>
            <a:lvl5pPr>
              <a:defRPr>
                <a:latin typeface="Gotham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97B99-A302-42BE-A5BA-F40F0581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48EC-057C-4864-9BFD-4413ABEE2E97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11CE2-7BF1-4E33-AD73-80EC3B62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552B5-6C26-42B4-8B7B-0F7C5845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0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BAF9-5D79-4BF8-B6B9-209E55F7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B10CC-32F6-4288-B069-EBA55F637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8E5D7-F5E9-48D5-9854-D1BC1A25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09BE-9872-4CC7-9635-CB82DC329BF2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60A8E-9952-493B-ACDC-521BD966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66458-A6A3-4B33-80BB-8F8419FC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6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092AC-51A7-4587-85F6-AED12502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5C739C"/>
                </a:solidFill>
                <a:latin typeface="Gotham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6ABB1-BD68-4877-8047-A2F15D523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otham Light"/>
              </a:defRPr>
            </a:lvl1pPr>
            <a:lvl2pPr>
              <a:defRPr>
                <a:latin typeface="Gotham Light"/>
              </a:defRPr>
            </a:lvl2pPr>
            <a:lvl3pPr>
              <a:defRPr>
                <a:latin typeface="Gotham Light"/>
              </a:defRPr>
            </a:lvl3pPr>
            <a:lvl4pPr>
              <a:defRPr>
                <a:latin typeface="Gotham Light"/>
              </a:defRPr>
            </a:lvl4pPr>
            <a:lvl5pPr>
              <a:defRPr>
                <a:latin typeface="Gotham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C3482-B5C8-42F2-8F1B-6B04393F3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otham Light"/>
              </a:defRPr>
            </a:lvl1pPr>
            <a:lvl2pPr>
              <a:defRPr>
                <a:latin typeface="Gotham Light"/>
              </a:defRPr>
            </a:lvl2pPr>
            <a:lvl3pPr>
              <a:defRPr>
                <a:latin typeface="Gotham Light"/>
              </a:defRPr>
            </a:lvl3pPr>
            <a:lvl4pPr>
              <a:defRPr>
                <a:latin typeface="Gotham Light"/>
              </a:defRPr>
            </a:lvl4pPr>
            <a:lvl5pPr>
              <a:defRPr>
                <a:latin typeface="Gotham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BCEAE-E26A-43F0-AC1A-DA45E4A2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2A6EA-A26F-4E1F-B25A-EED64ABD5A44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71045-4D6A-4A01-B768-07CD9D45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2BD49-7A3E-4631-BE1F-4E8646FF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3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2D59C-F655-4BD2-B980-31BF9944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9EA3B-0BE4-4A3A-9024-5CC4713F0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0424-456D-4295-8F93-85335A52D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D5B62-9785-4708-9575-A2A8F8DEBE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0A7D4-6B25-4B6D-AB05-EA764A060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95776-6D5C-4E6F-94FE-A2E88FD4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3110-19C3-43F2-B0E8-843C65AAF982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ABF133-4E69-42F1-926A-3F03ABEF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C98B1-FE69-4B76-9FFF-5F96E2A0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8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9F23-4A9E-44FE-B1AE-549DA560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52B03-19DD-4742-AA2D-74507F02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A8DF-682D-4498-BB15-90DD40CCFA01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D6F2B-3A41-43A1-8FDB-202284C9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C03FE-2CB0-48CD-B939-D5EBC3D2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6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63BE9-7B07-4578-BAEC-F75AF7AB1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EB24-1C4F-425F-BC02-7A448F6001A6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8617E-B812-488C-939D-DB1BB43C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48438-7CC7-46C5-A873-D1E6A8DD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8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E1672-2D7E-425A-AD99-A8EE3C04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DECE-CFD5-47D9-885B-179B3561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27F99-1EEB-4610-B729-9C32A8350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03B9A-4BCC-4AF1-9611-20666A23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7844-90ED-499E-B6E9-F2004FFD2E1E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8F939-76B2-411C-A554-2D6E6D0A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8DF37-8BDF-48D0-8D08-F96D09FFF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6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18484-7E03-4A52-B257-22A33ECF9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97A4-6750-42D7-88C4-57D41613F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BDC5D-365B-4BBB-8746-CC767603C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FB267-3627-462A-8A25-77C490DE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5732-5540-4EA6-8C89-986D12A58679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E2399-CE7A-4D98-BD29-EAA90781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C7D43-6FB1-443C-ABD8-1D2D09C0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7CE77-745E-4FC6-BE8B-08DA190A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68755-BBDD-4F25-90DC-4C0AFF975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C17C1-2FAC-4B3E-8C3C-AAC363FFB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F9075-4035-4E32-A988-9497F3AFD228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9F010-DE54-423A-96FA-95F5670A7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62BA8-AFB7-4B7E-A50C-E665679C0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66470-8FDA-46EC-B316-8C514AD98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5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30876"/>
            <a:ext cx="1219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552451" y="706438"/>
            <a:ext cx="9378949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2451" y="18288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017" y="62579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CA75E0-6B2B-4A64-8AA7-BCD6905459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252" y="177800"/>
            <a:ext cx="267123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55" r:id="rId1"/>
    <p:sldLayoutId id="2147487747" r:id="rId2"/>
    <p:sldLayoutId id="2147487757" r:id="rId3"/>
    <p:sldLayoutId id="2147487751" r:id="rId4"/>
  </p:sldLayoutIdLst>
  <p:transition spd="med">
    <p:fade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400" b="1" kern="1200">
          <a:solidFill>
            <a:srgbClr val="58595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58595B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58595B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58595B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58595B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400" b="1">
          <a:solidFill>
            <a:srgbClr val="76A835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400" b="1">
          <a:solidFill>
            <a:srgbClr val="76A835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400" b="1">
          <a:solidFill>
            <a:srgbClr val="76A835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400" b="1">
          <a:solidFill>
            <a:srgbClr val="76A835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76A835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76A83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6A83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6A83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6A83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600200"/>
            <a:ext cx="1118235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Click to edit Master text styles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0" y="63738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087B4EC-6FCC-44D1-BD49-976C270EE7E6}" type="datetime1">
              <a:rPr lang="en-US" smtClean="0"/>
              <a:t>4/10/2023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184" y="6376988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6285" y="6376988"/>
            <a:ext cx="29252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29F96CE-36B6-4BE3-B6F9-CD3EA8886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228600"/>
            <a:ext cx="904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Box 226"/>
          <p:cNvSpPr txBox="1">
            <a:spLocks noChangeArrowheads="1"/>
          </p:cNvSpPr>
          <p:nvPr userDrawn="1"/>
        </p:nvSpPr>
        <p:spPr bwMode="auto">
          <a:xfrm>
            <a:off x="304800" y="381000"/>
            <a:ext cx="314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endParaRPr lang="en-US" altLang="en-US" sz="2400" dirty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032" name="Rectangle 228"/>
          <p:cNvSpPr>
            <a:spLocks noChangeArrowheads="1"/>
          </p:cNvSpPr>
          <p:nvPr userDrawn="1"/>
        </p:nvSpPr>
        <p:spPr bwMode="auto">
          <a:xfrm>
            <a:off x="5378451" y="2719388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defRPr/>
            </a:pPr>
            <a:endParaRPr lang="en-US" altLang="en-US" sz="2400" dirty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033" name="Line 233"/>
          <p:cNvSpPr>
            <a:spLocks noChangeShapeType="1"/>
          </p:cNvSpPr>
          <p:nvPr userDrawn="1"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57150">
            <a:solidFill>
              <a:srgbClr val="007D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0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83" r:id="rId1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Calibri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Calibri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hyperlink" Target="http://www.cleanpowersf.org/waterheat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eanpowersf.org/goelectri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4DC3B9-602B-446D-8877-7B5140473A9E}"/>
              </a:ext>
            </a:extLst>
          </p:cNvPr>
          <p:cNvSpPr/>
          <p:nvPr/>
        </p:nvSpPr>
        <p:spPr>
          <a:xfrm>
            <a:off x="4810438" y="0"/>
            <a:ext cx="7382005" cy="6858000"/>
          </a:xfrm>
          <a:prstGeom prst="rect">
            <a:avLst/>
          </a:prstGeom>
          <a:solidFill>
            <a:srgbClr val="FDB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08A37-101C-47B4-927D-F4DB00E2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1348" y="1912180"/>
            <a:ext cx="6350696" cy="1646332"/>
          </a:xfrm>
        </p:spPr>
        <p:txBody>
          <a:bodyPr>
            <a:noAutofit/>
          </a:bodyPr>
          <a:lstStyle/>
          <a:p>
            <a:pPr marL="0" indent="0" algn="l">
              <a:spcBef>
                <a:spcPts val="1000"/>
              </a:spcBef>
              <a:spcAft>
                <a:spcPts val="0"/>
              </a:spcAft>
            </a:pPr>
            <a:r>
              <a:rPr lang="en-US" sz="4400" kern="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Upcoming CleanPowerSF Marketing Campaigns</a:t>
            </a:r>
            <a:endParaRPr lang="en-US" sz="44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EE42D-FEDD-4260-9CDF-31E6C3283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1348" y="3672027"/>
            <a:ext cx="5859825" cy="436835"/>
          </a:xfrm>
        </p:spPr>
        <p:txBody>
          <a:bodyPr>
            <a:noAutofit/>
          </a:bodyPr>
          <a:lstStyle/>
          <a:p>
            <a:pPr algn="l"/>
            <a:r>
              <a:rPr lang="en-US" sz="2800" kern="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Elisa Rodriguez Furey</a:t>
            </a:r>
          </a:p>
          <a:p>
            <a:pPr algn="l"/>
            <a:r>
              <a:rPr lang="en-US" sz="2800" kern="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Cassidy Wallerstein</a:t>
            </a:r>
          </a:p>
          <a:p>
            <a:pPr algn="l"/>
            <a:endParaRPr lang="en-US" sz="2800" kern="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algn="l"/>
            <a:endParaRPr lang="en-US" sz="2800" kern="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algn="l"/>
            <a:endParaRPr lang="en-US" sz="2800" kern="0" dirty="0">
              <a:solidFill>
                <a:schemeClr val="bg1"/>
              </a:solidFill>
              <a:latin typeface="Gotham Light" pitchFamily="50" charset="0"/>
              <a:ea typeface="Lato"/>
              <a:cs typeface="Gotham Light" pitchFamily="50" charset="0"/>
            </a:endParaRPr>
          </a:p>
          <a:p>
            <a:pPr algn="l"/>
            <a:br>
              <a:rPr lang="en-US" sz="3200" kern="0" dirty="0">
                <a:solidFill>
                  <a:schemeClr val="bg1"/>
                </a:solidFill>
                <a:latin typeface="Gotham Light" pitchFamily="50" charset="0"/>
                <a:ea typeface="Lato"/>
                <a:cs typeface="Gotham Light" pitchFamily="50" charset="0"/>
              </a:rPr>
            </a:br>
            <a:br>
              <a:rPr lang="en-US" sz="3200" kern="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</a:br>
            <a:endParaRPr lang="en-US" sz="32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473C5-63A1-44D6-865C-7E74D0FDF764}"/>
              </a:ext>
            </a:extLst>
          </p:cNvPr>
          <p:cNvCxnSpPr>
            <a:cxnSpLocks/>
          </p:cNvCxnSpPr>
          <p:nvPr/>
        </p:nvCxnSpPr>
        <p:spPr>
          <a:xfrm>
            <a:off x="5511452" y="5697155"/>
            <a:ext cx="5918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C687C0C3-0E87-46DB-8978-916C3F256C62}"/>
              </a:ext>
            </a:extLst>
          </p:cNvPr>
          <p:cNvSpPr txBox="1">
            <a:spLocks/>
          </p:cNvSpPr>
          <p:nvPr/>
        </p:nvSpPr>
        <p:spPr>
          <a:xfrm>
            <a:off x="5511452" y="5120659"/>
            <a:ext cx="2055418" cy="97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kern="0" dirty="0">
                <a:solidFill>
                  <a:schemeClr val="bg1"/>
                </a:solidFill>
                <a:latin typeface="Gotham Light" pitchFamily="50" charset="0"/>
                <a:ea typeface="Lato"/>
                <a:cs typeface="Gotham Light" pitchFamily="50" charset="0"/>
              </a:rPr>
              <a:t>April 11, 2023</a:t>
            </a:r>
            <a:endParaRPr lang="en-US" sz="18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17E462A-CCCD-4148-BE66-730D64E24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348" y="343306"/>
            <a:ext cx="4672553" cy="1351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76B00-D815-4357-B718-EC640F00A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84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BF8B1A-B7F2-4C48-A67C-69CC6984EDCD}"/>
              </a:ext>
            </a:extLst>
          </p:cNvPr>
          <p:cNvCxnSpPr>
            <a:cxnSpLocks/>
          </p:cNvCxnSpPr>
          <p:nvPr/>
        </p:nvCxnSpPr>
        <p:spPr>
          <a:xfrm>
            <a:off x="4450080" y="6014999"/>
            <a:ext cx="7437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78" y="302593"/>
            <a:ext cx="7089734" cy="16766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Campaign Overview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AEC347-8BAC-4653-8D0C-418F01464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079" y="1927711"/>
            <a:ext cx="7089733" cy="3767642"/>
          </a:xfrm>
        </p:spPr>
        <p:txBody>
          <a:bodyPr>
            <a:normAutofit fontScale="92500" lnSpcReduction="20000"/>
          </a:bodyPr>
          <a:lstStyle/>
          <a:p>
            <a:pPr marL="238125" indent="-238125">
              <a:lnSpc>
                <a:spcPct val="10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Digital advertising campaign and in-person activations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238125" indent="-238125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Goals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Drive enrollment in SuperGreen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Increase awareness of CleanPowerSF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Increase direct customer engagement (in-person outreach)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Offer an action San Francisco residents can take during Climate Action Month</a:t>
            </a:r>
          </a:p>
          <a:p>
            <a:pPr marL="238125" indent="-23812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Consultant: Most Likely To</a:t>
            </a:r>
          </a:p>
          <a:p>
            <a:pPr marL="238125" indent="-23812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April 2023</a:t>
            </a:r>
          </a:p>
          <a:p>
            <a:pPr marL="695325" lvl="1" indent="-238125">
              <a:lnSpc>
                <a:spcPct val="100000"/>
              </a:lnSpc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EF4C3D9-B604-4210-A0EB-7AA2EF790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297" y="6296509"/>
            <a:ext cx="1714916" cy="258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51D32-688D-4B8F-9A9D-7B8C5A0D9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58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8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BF8B1A-B7F2-4C48-A67C-69CC6984EDCD}"/>
              </a:ext>
            </a:extLst>
          </p:cNvPr>
          <p:cNvCxnSpPr>
            <a:cxnSpLocks/>
          </p:cNvCxnSpPr>
          <p:nvPr/>
        </p:nvCxnSpPr>
        <p:spPr>
          <a:xfrm>
            <a:off x="4450080" y="6014999"/>
            <a:ext cx="7437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6" y="698116"/>
            <a:ext cx="7089734" cy="16766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Target Audiences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AEC347-8BAC-4653-8D0C-418F01464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653" y="2247357"/>
            <a:ext cx="6013038" cy="37676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CleanPowerSF residential customers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Renters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Speak languages other than English (Spanish and Chinese)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695325" lvl="1" indent="-238125">
              <a:lnSpc>
                <a:spcPct val="100000"/>
              </a:lnSpc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Moderate to low-income residents</a:t>
            </a: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EF4C3D9-B604-4210-A0EB-7AA2EF790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297" y="6296509"/>
            <a:ext cx="1714916" cy="258898"/>
          </a:xfrm>
          <a:prstGeom prst="rect">
            <a:avLst/>
          </a:prstGeom>
        </p:spPr>
      </p:pic>
      <p:pic>
        <p:nvPicPr>
          <p:cNvPr id="3" name="Picture 2" descr="Two people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FB0A19A6-68DB-4BCD-A0AC-81318007C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9851" y="7"/>
            <a:ext cx="5497317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BF8B1A-B7F2-4C48-A67C-69CC6984EDCD}"/>
              </a:ext>
            </a:extLst>
          </p:cNvPr>
          <p:cNvCxnSpPr>
            <a:cxnSpLocks/>
          </p:cNvCxnSpPr>
          <p:nvPr/>
        </p:nvCxnSpPr>
        <p:spPr>
          <a:xfrm>
            <a:off x="4450080" y="6014999"/>
            <a:ext cx="7437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193" y="843000"/>
            <a:ext cx="7089734" cy="167660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Digital Advertising Campaign Tactics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AEC347-8BAC-4653-8D0C-418F01464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193" y="2442342"/>
            <a:ext cx="6838274" cy="3767642"/>
          </a:xfrm>
        </p:spPr>
        <p:txBody>
          <a:bodyPr>
            <a:normAutofit/>
          </a:bodyPr>
          <a:lstStyle/>
          <a:p>
            <a:pPr marL="238125" indent="-238125">
              <a:lnSpc>
                <a:spcPct val="10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Leverage tactics that allow us to target our specific audiences</a:t>
            </a:r>
          </a:p>
          <a:p>
            <a:pPr marL="238125" indent="-238125">
              <a:lnSpc>
                <a:spcPct val="10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Examples include: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Social media (Facebook, Instagram)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Online and traditional radio (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iHeart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, Sing Tao Radio)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Digital ads (Univision.com)</a:t>
            </a:r>
          </a:p>
          <a:p>
            <a:pPr marL="238125" indent="-238125">
              <a:lnSpc>
                <a:spcPct val="100000"/>
              </a:lnSpc>
            </a:pPr>
            <a:endParaRPr lang="en-US" dirty="0">
              <a:solidFill>
                <a:schemeClr val="bg2">
                  <a:lumMod val="25000"/>
                </a:schemeClr>
              </a:solidFill>
              <a:latin typeface="Gotham Light" pitchFamily="50" charset="0"/>
              <a:cs typeface="Gotham Book" pitchFamily="50" charset="0"/>
            </a:endParaRP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EF4C3D9-B604-4210-A0EB-7AA2EF790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297" y="6296509"/>
            <a:ext cx="1714916" cy="258898"/>
          </a:xfrm>
          <a:prstGeom prst="rect">
            <a:avLst/>
          </a:prstGeom>
        </p:spPr>
      </p:pic>
      <p:pic>
        <p:nvPicPr>
          <p:cNvPr id="3" name="Picture 2" descr="A person sitting at a table with a computer and a cup&#10;&#10;Description automatically generated with low confidence">
            <a:extLst>
              <a:ext uri="{FF2B5EF4-FFF2-40B4-BE49-F238E27FC236}">
                <a16:creationId xmlns:a16="http://schemas.microsoft.com/office/drawing/2014/main" id="{247BBF32-621A-4BCC-ADCD-0B1B40950E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0903" y="0"/>
            <a:ext cx="5567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0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9" y="87826"/>
            <a:ext cx="9133060" cy="16766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Digital Campaign Creative Concepts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C480F76-3214-4599-A67F-816540E0F6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DC97DE-6EDB-4719-A4FB-853D8717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66" y="1348957"/>
            <a:ext cx="10110911" cy="49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A1C4F-9074-45A6-B992-8CAE8FDB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142383" cy="685799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BF8B1A-B7F2-4C48-A67C-69CC6984EDCD}"/>
              </a:ext>
            </a:extLst>
          </p:cNvPr>
          <p:cNvCxnSpPr>
            <a:cxnSpLocks/>
          </p:cNvCxnSpPr>
          <p:nvPr/>
        </p:nvCxnSpPr>
        <p:spPr>
          <a:xfrm>
            <a:off x="267794" y="6014999"/>
            <a:ext cx="113923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02593"/>
            <a:ext cx="6667160" cy="10275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In-person Activations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C480F76-3214-4599-A67F-816540E0F6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749FBBF-E33F-44F9-BA90-AF19F34A2FD1}"/>
              </a:ext>
            </a:extLst>
          </p:cNvPr>
          <p:cNvSpPr txBox="1">
            <a:spLocks/>
          </p:cNvSpPr>
          <p:nvPr/>
        </p:nvSpPr>
        <p:spPr>
          <a:xfrm>
            <a:off x="6410177" y="1330166"/>
            <a:ext cx="5675806" cy="4868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Multiple activation(s) to engage customers in person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Cherry Blossom Festival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Earth Day Golden Gate Park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Latino Task Force Event Mission District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Sundays Streets Bayview Hunters Point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Green apartment set photo op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SuperGreen/SuperGreen Saver sign-ups</a:t>
            </a:r>
          </a:p>
        </p:txBody>
      </p:sp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40057E-8979-4C58-B7E4-F504A6E0B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297" y="6296509"/>
            <a:ext cx="1714916" cy="2588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7C61E7-7A68-4313-8D22-7BDB70896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5" t="5887" r="4589" b="4413"/>
          <a:stretch/>
        </p:blipFill>
        <p:spPr bwMode="auto">
          <a:xfrm rot="5400000">
            <a:off x="994740" y="1718623"/>
            <a:ext cx="4144635" cy="61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2D930-7F6B-4E32-BA62-6BC376BFD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043DFD-44F9-4E87-88E9-588BA413D608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FDB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0BA2FF-0B17-4B4E-9A17-7C9FB924EA24}"/>
              </a:ext>
            </a:extLst>
          </p:cNvPr>
          <p:cNvSpPr txBox="1">
            <a:spLocks/>
          </p:cNvSpPr>
          <p:nvPr/>
        </p:nvSpPr>
        <p:spPr>
          <a:xfrm>
            <a:off x="6598084" y="1989908"/>
            <a:ext cx="509183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en-US" sz="6000" kern="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Thank You</a:t>
            </a:r>
            <a:endParaRPr lang="en-US" sz="6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450F8E-3ABD-4973-AC2C-6D3819979A11}"/>
              </a:ext>
            </a:extLst>
          </p:cNvPr>
          <p:cNvCxnSpPr>
            <a:cxnSpLocks/>
          </p:cNvCxnSpPr>
          <p:nvPr/>
        </p:nvCxnSpPr>
        <p:spPr>
          <a:xfrm>
            <a:off x="6817895" y="5697155"/>
            <a:ext cx="4612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9065A7-C6BC-4FB5-AB37-9E6C7ADE5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895" y="319103"/>
            <a:ext cx="4672553" cy="13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7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BF8B1A-B7F2-4C48-A67C-69CC6984EDCD}"/>
              </a:ext>
            </a:extLst>
          </p:cNvPr>
          <p:cNvCxnSpPr>
            <a:cxnSpLocks/>
          </p:cNvCxnSpPr>
          <p:nvPr/>
        </p:nvCxnSpPr>
        <p:spPr>
          <a:xfrm>
            <a:off x="267794" y="6014999"/>
            <a:ext cx="113923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7F69F05-E04D-47E9-86FF-0ADA2A566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5908" y="2510969"/>
            <a:ext cx="5625037" cy="39165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Heat Pump Water Heater and Electrification Campaign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SuperGreen Upgrade Campaign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7C51A9-E8BC-4DED-B212-A72ECDC49F8A}"/>
              </a:ext>
            </a:extLst>
          </p:cNvPr>
          <p:cNvSpPr txBox="1"/>
          <p:nvPr/>
        </p:nvSpPr>
        <p:spPr>
          <a:xfrm>
            <a:off x="5615909" y="639160"/>
            <a:ext cx="5625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CleanPowerSF Campaigns</a:t>
            </a:r>
            <a:endParaRPr lang="en-US" sz="4000" dirty="0"/>
          </a:p>
        </p:txBody>
      </p:sp>
      <p:pic>
        <p:nvPicPr>
          <p:cNvPr id="24" name="Picture 2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9BB3137-34BF-4BC2-A8BF-9493AC7679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297" y="6296509"/>
            <a:ext cx="1714916" cy="258898"/>
          </a:xfrm>
          <a:prstGeom prst="rect">
            <a:avLst/>
          </a:prstGeom>
        </p:spPr>
      </p:pic>
      <p:pic>
        <p:nvPicPr>
          <p:cNvPr id="23" name="Picture 22" descr="A picture containing computer, person, indoor, sitting&#10;&#10;Description automatically generated">
            <a:extLst>
              <a:ext uri="{FF2B5EF4-FFF2-40B4-BE49-F238E27FC236}">
                <a16:creationId xmlns:a16="http://schemas.microsoft.com/office/drawing/2014/main" id="{DA02E385-6D81-4122-8988-07A9D248E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96689" cy="6858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D822907-4909-45B6-A0D8-F83F10250C87}"/>
              </a:ext>
            </a:extLst>
          </p:cNvPr>
          <p:cNvSpPr txBox="1">
            <a:spLocks/>
          </p:cNvSpPr>
          <p:nvPr/>
        </p:nvSpPr>
        <p:spPr>
          <a:xfrm>
            <a:off x="5696387" y="1388086"/>
            <a:ext cx="2055418" cy="97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50" charset="0"/>
                <a:ea typeface="Lato"/>
                <a:cs typeface="Gotham Light" pitchFamily="50" charset="0"/>
              </a:rPr>
              <a:t>Spring 2023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4DC3B9-602B-446D-8877-7B5140473A9E}"/>
              </a:ext>
            </a:extLst>
          </p:cNvPr>
          <p:cNvSpPr/>
          <p:nvPr/>
        </p:nvSpPr>
        <p:spPr>
          <a:xfrm>
            <a:off x="4810438" y="0"/>
            <a:ext cx="7382005" cy="6858000"/>
          </a:xfrm>
          <a:prstGeom prst="rect">
            <a:avLst/>
          </a:prstGeom>
          <a:solidFill>
            <a:srgbClr val="FDB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08A37-101C-47B4-927D-F4DB00E2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5378" y="1978639"/>
            <a:ext cx="6350696" cy="2010392"/>
          </a:xfrm>
        </p:spPr>
        <p:txBody>
          <a:bodyPr>
            <a:normAutofit fontScale="90000"/>
          </a:bodyPr>
          <a:lstStyle/>
          <a:p>
            <a:pPr marL="0" indent="0" algn="l">
              <a:spcBef>
                <a:spcPts val="1000"/>
              </a:spcBef>
              <a:spcAft>
                <a:spcPts val="0"/>
              </a:spcAft>
            </a:pPr>
            <a:br>
              <a:rPr lang="en-US" kern="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</a:br>
            <a:r>
              <a:rPr lang="en-US" sz="4900" kern="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Heat Pump Water Heater &amp; Electrification Campaign</a:t>
            </a:r>
            <a:endParaRPr lang="en-US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473C5-63A1-44D6-865C-7E74D0FDF764}"/>
              </a:ext>
            </a:extLst>
          </p:cNvPr>
          <p:cNvCxnSpPr>
            <a:cxnSpLocks/>
          </p:cNvCxnSpPr>
          <p:nvPr/>
        </p:nvCxnSpPr>
        <p:spPr>
          <a:xfrm>
            <a:off x="5511452" y="5697155"/>
            <a:ext cx="5918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1B5781B-A402-48C0-8F5B-B7305C5D8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69" r="20253"/>
          <a:stretch/>
        </p:blipFill>
        <p:spPr>
          <a:xfrm>
            <a:off x="-1" y="-2253"/>
            <a:ext cx="4810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BF8B1A-B7F2-4C48-A67C-69CC6984EDCD}"/>
              </a:ext>
            </a:extLst>
          </p:cNvPr>
          <p:cNvCxnSpPr>
            <a:cxnSpLocks/>
          </p:cNvCxnSpPr>
          <p:nvPr/>
        </p:nvCxnSpPr>
        <p:spPr>
          <a:xfrm>
            <a:off x="4450080" y="6014999"/>
            <a:ext cx="7437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6" y="492595"/>
            <a:ext cx="7089734" cy="16766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Campaign Overview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AEC347-8BAC-4653-8D0C-418F01464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7996" y="1847095"/>
            <a:ext cx="6838274" cy="3767642"/>
          </a:xfrm>
        </p:spPr>
        <p:txBody>
          <a:bodyPr>
            <a:noAutofit/>
          </a:bodyPr>
          <a:lstStyle/>
          <a:p>
            <a:pPr marL="238125" indent="-238125">
              <a:lnSpc>
                <a:spcPct val="10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 pitchFamily="50" charset="0"/>
              </a:rPr>
              <a:t>Goals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 pitchFamily="50" charset="0"/>
              </a:rPr>
              <a:t>Increase adoption of heat pump water heaters 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Gotham Book"/>
              </a:rPr>
              <a:t>Raise awareness among San Francisco residents about the benefits of electrification </a:t>
            </a:r>
            <a:endParaRPr lang="en-US" sz="2000" dirty="0">
              <a:solidFill>
                <a:srgbClr val="000000"/>
              </a:solidFill>
              <a:latin typeface="Gotham Book"/>
            </a:endParaRPr>
          </a:p>
          <a:p>
            <a:pPr marL="695325" lvl="1" indent="-238125">
              <a:lnSpc>
                <a:spcPct val="100000"/>
              </a:lnSpc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Gotham Book"/>
              </a:rPr>
              <a:t>Encourage San Francisco residents to learn more and consider going electric in their home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Gotham Book"/>
              </a:rPr>
              <a:t>Increase CleanPowerSF brand recognition</a:t>
            </a:r>
          </a:p>
          <a:p>
            <a:pPr marL="695325" lvl="1" indent="-238125">
              <a:lnSpc>
                <a:spcPct val="100000"/>
              </a:lnSpc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Gotham Book"/>
              </a:rPr>
              <a:t>Drive traffic to CleanPowerSF website </a:t>
            </a:r>
          </a:p>
          <a:p>
            <a:pPr marL="238125" indent="-238125">
              <a:lnSpc>
                <a:spcPct val="10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 pitchFamily="50" charset="0"/>
              </a:rPr>
              <a:t>Consultant: True North, Inc.</a:t>
            </a:r>
          </a:p>
          <a:p>
            <a:pPr marL="238125" indent="-23812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 pitchFamily="50" charset="0"/>
              </a:rPr>
              <a:t>April– May 2023</a:t>
            </a: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EF4C3D9-B604-4210-A0EB-7AA2EF790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297" y="6296509"/>
            <a:ext cx="1714916" cy="258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B69D21-2024-4663-9166-A45868291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9" r="20253"/>
          <a:stretch/>
        </p:blipFill>
        <p:spPr>
          <a:xfrm>
            <a:off x="-1" y="-2253"/>
            <a:ext cx="4810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0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44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Creative Concept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DCE507-E0B5-4864-94F8-9649F3ADF712}"/>
              </a:ext>
            </a:extLst>
          </p:cNvPr>
          <p:cNvCxnSpPr>
            <a:cxnSpLocks/>
          </p:cNvCxnSpPr>
          <p:nvPr/>
        </p:nvCxnSpPr>
        <p:spPr>
          <a:xfrm>
            <a:off x="267794" y="6014999"/>
            <a:ext cx="113923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EB83C8F-CB01-4A01-91A7-797348A41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296" y="6341276"/>
            <a:ext cx="1714916" cy="258898"/>
          </a:xfrm>
          <a:prstGeom prst="rect">
            <a:avLst/>
          </a:prstGeom>
        </p:spPr>
      </p:pic>
      <p:pic>
        <p:nvPicPr>
          <p:cNvPr id="17" name="Picture 16" descr="Text, whiteboard&#10;&#10;Description automatically generated with medium confidence">
            <a:extLst>
              <a:ext uri="{FF2B5EF4-FFF2-40B4-BE49-F238E27FC236}">
                <a16:creationId xmlns:a16="http://schemas.microsoft.com/office/drawing/2014/main" id="{B128596A-F93C-4EBA-9930-FB4452912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90" y="1690267"/>
            <a:ext cx="7477496" cy="39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7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315546"/>
            <a:ext cx="10694732" cy="110626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Heat Pump Water Heater Marketing 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C480F76-3214-4599-A67F-816540E0F6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46C96-C97D-471F-8B0F-005CD2FED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88" y="1619368"/>
            <a:ext cx="3366973" cy="4461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9150B-B99E-4D89-9185-ABB17F0C613E}"/>
              </a:ext>
            </a:extLst>
          </p:cNvPr>
          <p:cNvSpPr txBox="1"/>
          <p:nvPr/>
        </p:nvSpPr>
        <p:spPr>
          <a:xfrm>
            <a:off x="656845" y="1619368"/>
            <a:ext cx="418790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Gotham Book" pitchFamily="50" charset="0"/>
                <a:cs typeface="Gotham Book" pitchFamily="50" charset="0"/>
              </a:rPr>
              <a:t>Target Audience</a:t>
            </a:r>
            <a:br>
              <a:rPr lang="en-US" sz="2000" b="1" dirty="0">
                <a:latin typeface="Gotham Book" pitchFamily="50" charset="0"/>
                <a:cs typeface="Gotham Book" pitchFamily="50" charset="0"/>
              </a:rPr>
            </a:br>
            <a:r>
              <a:rPr lang="en-US" sz="2000" dirty="0">
                <a:latin typeface="Gotham Book" pitchFamily="50" charset="0"/>
                <a:cs typeface="Gotham Book" pitchFamily="50" charset="0"/>
              </a:rPr>
              <a:t>CleanPowerSF customers</a:t>
            </a:r>
            <a:br>
              <a:rPr lang="en-US" sz="2000" dirty="0">
                <a:latin typeface="Gotham Book" pitchFamily="50" charset="0"/>
                <a:cs typeface="Gotham Book" pitchFamily="50" charset="0"/>
              </a:rPr>
            </a:br>
            <a:r>
              <a:rPr lang="en-US" sz="2000" dirty="0">
                <a:latin typeface="Gotham Book" pitchFamily="50" charset="0"/>
                <a:cs typeface="Gotham Book" pitchFamily="50" charset="0"/>
              </a:rPr>
              <a:t>New homebuyers</a:t>
            </a:r>
          </a:p>
          <a:p>
            <a:r>
              <a:rPr lang="en-US" sz="2000" dirty="0">
                <a:latin typeface="Gotham Book" pitchFamily="50" charset="0"/>
                <a:cs typeface="Gotham Book" pitchFamily="50" charset="0"/>
              </a:rPr>
              <a:t>Residents w/ aging water heaters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Gotham Book" pitchFamily="50" charset="0"/>
                <a:cs typeface="Gotham Book" pitchFamily="50" charset="0"/>
              </a:rPr>
              <a:t>Tactics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otham Book" pitchFamily="50" charset="0"/>
                <a:cs typeface="Gotham Book" pitchFamily="50" charset="0"/>
              </a:rPr>
              <a:t>Email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otham Book" pitchFamily="50" charset="0"/>
                <a:cs typeface="Gotham Book" pitchFamily="50" charset="0"/>
              </a:rPr>
              <a:t>Direct mail</a:t>
            </a:r>
          </a:p>
          <a:p>
            <a:pPr lvl="1"/>
            <a:endParaRPr lang="en-US" sz="2000" dirty="0">
              <a:latin typeface="Gotham Book" pitchFamily="50" charset="0"/>
              <a:cs typeface="Gotham Book" pitchFamily="50" charset="0"/>
            </a:endParaRPr>
          </a:p>
          <a:p>
            <a:r>
              <a:rPr lang="en-US" sz="2000" b="1" dirty="0">
                <a:latin typeface="Gotham Book" pitchFamily="50" charset="0"/>
                <a:cs typeface="Gotham Book" pitchFamily="50" charset="0"/>
              </a:rPr>
              <a:t>Call to Action</a:t>
            </a:r>
            <a:br>
              <a:rPr lang="en-US" sz="2000" dirty="0">
                <a:latin typeface="Gotham Book" pitchFamily="50" charset="0"/>
                <a:cs typeface="Gotham Book" pitchFamily="50" charset="0"/>
              </a:rPr>
            </a:br>
            <a:r>
              <a:rPr lang="en-US" sz="2000" dirty="0">
                <a:latin typeface="Gotham Book" pitchFamily="50" charset="0"/>
                <a:cs typeface="Gotham Book" pitchFamily="50" charset="0"/>
              </a:rPr>
              <a:t>Learn more / Claim your rebate</a:t>
            </a:r>
            <a:br>
              <a:rPr lang="en-US" sz="2000" dirty="0">
                <a:latin typeface="Gotham Book" pitchFamily="50" charset="0"/>
                <a:cs typeface="Gotham Book" pitchFamily="50" charset="0"/>
              </a:rPr>
            </a:br>
            <a:r>
              <a:rPr lang="en-US" dirty="0">
                <a:latin typeface="Gotham Book" pitchFamily="50" charset="0"/>
                <a:cs typeface="Gotham Book" pitchFamily="50" charset="0"/>
                <a:hlinkClick r:id="rId4"/>
              </a:rPr>
              <a:t>www.cleanpowersf.org/waterheater</a:t>
            </a:r>
            <a:endParaRPr lang="en-US" dirty="0">
              <a:latin typeface="Gotham Book" pitchFamily="50" charset="0"/>
              <a:cs typeface="Gotham Book" pitchFamily="50" charset="0"/>
            </a:endParaRPr>
          </a:p>
          <a:p>
            <a:r>
              <a:rPr lang="en-US" dirty="0">
                <a:latin typeface="Gotham Book" pitchFamily="50" charset="0"/>
                <a:cs typeface="Gotham Book" pitchFamily="50" charset="0"/>
              </a:rPr>
              <a:t>	</a:t>
            </a:r>
            <a:endParaRPr lang="en-US" sz="2000" dirty="0"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Gotham Book" pitchFamily="50" charset="0"/>
                <a:cs typeface="Gotham Book" pitchFamily="50" charset="0"/>
              </a:rPr>
              <a:t>Timing</a:t>
            </a:r>
            <a:br>
              <a:rPr lang="en-US" sz="2000" b="1" dirty="0">
                <a:latin typeface="Gotham Book" pitchFamily="50" charset="0"/>
                <a:cs typeface="Gotham Book" pitchFamily="50" charset="0"/>
              </a:rPr>
            </a:br>
            <a:r>
              <a:rPr lang="en-US" sz="2000" dirty="0">
                <a:latin typeface="Gotham Book" pitchFamily="50" charset="0"/>
                <a:cs typeface="Gotham Book" pitchFamily="50" charset="0"/>
              </a:rPr>
              <a:t>End of April – May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74A9BCA-7CA9-4337-B551-198024E878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"/>
          <a:stretch/>
        </p:blipFill>
        <p:spPr>
          <a:xfrm>
            <a:off x="8637487" y="1286037"/>
            <a:ext cx="3168357" cy="512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44B937F-A745-478B-990B-613E993E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15" y="315546"/>
            <a:ext cx="10694732" cy="110626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Electrification Advertising 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C480F76-3214-4599-A67F-816540E0F6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583E9DAD-4806-4108-A5BB-5ED8BFE3DB5A">
            <a:extLst>
              <a:ext uri="{FF2B5EF4-FFF2-40B4-BE49-F238E27FC236}">
                <a16:creationId xmlns:a16="http://schemas.microsoft.com/office/drawing/2014/main" id="{09A5EC3E-9234-4255-B6F5-675C42647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472" y="1643323"/>
            <a:ext cx="3560265" cy="3775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26C6E21-C542-4B20-A80E-7BCCF3DC8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98" y="991908"/>
            <a:ext cx="2673465" cy="4874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B68D6F-2F78-4C7D-BA60-9628A7629545}"/>
              </a:ext>
            </a:extLst>
          </p:cNvPr>
          <p:cNvSpPr txBox="1"/>
          <p:nvPr/>
        </p:nvSpPr>
        <p:spPr>
          <a:xfrm>
            <a:off x="755355" y="1371808"/>
            <a:ext cx="416415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Gotham Book" pitchFamily="50" charset="0"/>
                <a:cs typeface="Gotham Book" pitchFamily="50" charset="0"/>
              </a:rPr>
              <a:t>Target Audience</a:t>
            </a:r>
            <a:br>
              <a:rPr lang="en-US" sz="2000" b="1" dirty="0">
                <a:latin typeface="Gotham Book" pitchFamily="50" charset="0"/>
                <a:cs typeface="Gotham Book" pitchFamily="50" charset="0"/>
              </a:rPr>
            </a:br>
            <a:r>
              <a:rPr lang="en-US" dirty="0">
                <a:latin typeface="Gotham Book" pitchFamily="50" charset="0"/>
                <a:cs typeface="Gotham Book" pitchFamily="50" charset="0"/>
              </a:rPr>
              <a:t>Early adopters</a:t>
            </a:r>
          </a:p>
          <a:p>
            <a:r>
              <a:rPr lang="en-US" dirty="0">
                <a:latin typeface="Gotham Book" pitchFamily="50" charset="0"/>
                <a:cs typeface="Gotham Book" pitchFamily="50" charset="0"/>
              </a:rPr>
              <a:t>Sustainability interest</a:t>
            </a:r>
            <a:br>
              <a:rPr lang="en-US" dirty="0">
                <a:latin typeface="Gotham Book" pitchFamily="50" charset="0"/>
                <a:cs typeface="Gotham Book" pitchFamily="50" charset="0"/>
              </a:rPr>
            </a:br>
            <a:r>
              <a:rPr lang="en-US" dirty="0">
                <a:latin typeface="Gotham Book" pitchFamily="50" charset="0"/>
                <a:cs typeface="Gotham Book" pitchFamily="50" charset="0"/>
              </a:rPr>
              <a:t>EV owners</a:t>
            </a:r>
          </a:p>
          <a:p>
            <a:endParaRPr lang="en-US" sz="2000" dirty="0"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Gotham Book" pitchFamily="50" charset="0"/>
                <a:cs typeface="Gotham Book" pitchFamily="50" charset="0"/>
              </a:rPr>
              <a:t>Tactics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Paid Advertising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Facebook/Instagram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Reddit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EV Charging Stations</a:t>
            </a:r>
          </a:p>
          <a:p>
            <a:pPr lvl="1"/>
            <a:endParaRPr lang="en-US" sz="2000" dirty="0">
              <a:latin typeface="Gotham Book" pitchFamily="50" charset="0"/>
              <a:cs typeface="Gotham Book" pitchFamily="50" charset="0"/>
            </a:endParaRPr>
          </a:p>
          <a:p>
            <a:r>
              <a:rPr lang="en-US" sz="2000" b="1" dirty="0">
                <a:latin typeface="Gotham Book" pitchFamily="50" charset="0"/>
                <a:cs typeface="Gotham Book" pitchFamily="50" charset="0"/>
              </a:rPr>
              <a:t>Call to Action</a:t>
            </a:r>
            <a:br>
              <a:rPr lang="en-US" sz="2000" dirty="0">
                <a:latin typeface="Gotham Book" pitchFamily="50" charset="0"/>
                <a:cs typeface="Gotham Book" pitchFamily="50" charset="0"/>
              </a:rPr>
            </a:br>
            <a:r>
              <a:rPr lang="en-US" dirty="0">
                <a:latin typeface="Gotham Book" pitchFamily="50" charset="0"/>
                <a:cs typeface="Gotham Book" pitchFamily="50" charset="0"/>
              </a:rPr>
              <a:t>Learn more </a:t>
            </a:r>
            <a:br>
              <a:rPr lang="en-US" sz="2000" dirty="0">
                <a:latin typeface="Gotham Book" pitchFamily="50" charset="0"/>
                <a:cs typeface="Gotham Book" pitchFamily="50" charset="0"/>
              </a:rPr>
            </a:br>
            <a:r>
              <a:rPr lang="en-US" dirty="0">
                <a:latin typeface="Gotham Book" pitchFamily="50" charset="0"/>
                <a:cs typeface="Gotham Book" pitchFamily="50" charset="0"/>
                <a:hlinkClick r:id="rId4"/>
              </a:rPr>
              <a:t>www.cleanpowersf.org/goelectric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 </a:t>
            </a:r>
          </a:p>
          <a:p>
            <a:r>
              <a:rPr lang="en-US" dirty="0">
                <a:latin typeface="Gotham Book" pitchFamily="50" charset="0"/>
                <a:cs typeface="Gotham Book" pitchFamily="50" charset="0"/>
              </a:rPr>
              <a:t>	</a:t>
            </a:r>
            <a:endParaRPr lang="en-US" sz="2000" dirty="0"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Gotham Book" pitchFamily="50" charset="0"/>
                <a:cs typeface="Gotham Book" pitchFamily="50" charset="0"/>
              </a:rPr>
              <a:t>Timing</a:t>
            </a:r>
            <a:br>
              <a:rPr lang="en-US" sz="2000" b="1" dirty="0">
                <a:latin typeface="Gotham Book" pitchFamily="50" charset="0"/>
                <a:cs typeface="Gotham Book" pitchFamily="50" charset="0"/>
              </a:rPr>
            </a:br>
            <a:r>
              <a:rPr lang="en-US" dirty="0">
                <a:latin typeface="Gotham Book" pitchFamily="50" charset="0"/>
                <a:cs typeface="Gotham Book" pitchFamily="50" charset="0"/>
              </a:rPr>
              <a:t>April 11</a:t>
            </a:r>
            <a:r>
              <a:rPr lang="en-US" baseline="30000" dirty="0">
                <a:latin typeface="Gotham Book" pitchFamily="50" charset="0"/>
                <a:cs typeface="Gotham Book" pitchFamily="50" charset="0"/>
              </a:rPr>
              <a:t>th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 – May 15</a:t>
            </a:r>
            <a:r>
              <a:rPr lang="en-US" baseline="30000" dirty="0">
                <a:latin typeface="Gotham Book" pitchFamily="50" charset="0"/>
                <a:cs typeface="Gotham Book" pitchFamily="50" charset="0"/>
              </a:rPr>
              <a:t>th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 </a:t>
            </a:r>
            <a:endParaRPr lang="en-US" sz="20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80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ED09-EDE8-41A9-9465-A93664F4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accent1"/>
                </a:solidFill>
                <a:latin typeface="Gotham Light" pitchFamily="50" charset="0"/>
                <a:cs typeface="Gotham Light" pitchFamily="50" charset="0"/>
              </a:rPr>
              <a:t>EV Charging Station Ads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A744D-F974-42BB-BB56-5C7E940DE8CC}"/>
              </a:ext>
            </a:extLst>
          </p:cNvPr>
          <p:cNvSpPr txBox="1"/>
          <p:nvPr/>
        </p:nvSpPr>
        <p:spPr>
          <a:xfrm>
            <a:off x="838200" y="1862032"/>
            <a:ext cx="63662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AAAAAD+Helvetica-Bold"/>
              </a:rPr>
              <a:t>Creative</a:t>
            </a:r>
            <a:br>
              <a:rPr lang="en-US" sz="2400" b="1" i="0" u="none" strike="noStrike" baseline="0" dirty="0">
                <a:solidFill>
                  <a:srgbClr val="000000"/>
                </a:solidFill>
                <a:latin typeface="AAAAAD+Helvetica-Bold"/>
              </a:rPr>
            </a:br>
            <a:r>
              <a:rPr lang="en-US" sz="2400" b="1" i="0" u="none" strike="noStrike" baseline="0" dirty="0">
                <a:solidFill>
                  <a:srgbClr val="000000"/>
                </a:solidFill>
                <a:latin typeface="AAAAAD+Helvetica-Bold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AAAAB+Helvetica"/>
              </a:rPr>
              <a:t>50 screens/4 venues, one 8-second ad per 64-second loop </a:t>
            </a:r>
            <a:br>
              <a:rPr lang="en-US" sz="2000" b="0" i="0" u="none" strike="noStrike" baseline="0" dirty="0">
                <a:solidFill>
                  <a:srgbClr val="000000"/>
                </a:solidFill>
                <a:latin typeface="AAAAAB+Helvetica"/>
              </a:rPr>
            </a:br>
            <a:endParaRPr lang="en-US" sz="2000" b="1" dirty="0">
              <a:solidFill>
                <a:srgbClr val="000000"/>
              </a:solidFill>
              <a:latin typeface="AAAAAD+Helvetica-Bold"/>
            </a:endParaRPr>
          </a:p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AAAAAD+Helvetica-Bold"/>
              </a:rPr>
              <a:t>Impressions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AAAAB+Helvetica"/>
              </a:rPr>
              <a:t>1 million </a:t>
            </a:r>
            <a:br>
              <a:rPr lang="en-US" sz="2400" b="0" i="0" u="none" strike="noStrike" baseline="0" dirty="0">
                <a:solidFill>
                  <a:srgbClr val="000000"/>
                </a:solidFill>
                <a:latin typeface="AAAAAB+Helvetica"/>
              </a:rPr>
            </a:br>
            <a:endParaRPr lang="en-US" sz="2400" b="1" dirty="0">
              <a:solidFill>
                <a:srgbClr val="000000"/>
              </a:solidFill>
              <a:latin typeface="AAAAAD+Helvetica-Bold"/>
            </a:endParaRPr>
          </a:p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AAAAAD+Helvetica-Bold"/>
              </a:rPr>
              <a:t>Locations: </a:t>
            </a:r>
            <a:endParaRPr lang="en-US" sz="2000" dirty="0">
              <a:solidFill>
                <a:srgbClr val="000000"/>
              </a:solidFill>
              <a:latin typeface="AAAAAB+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AAAAB+Helvetica"/>
              </a:rPr>
              <a:t>2100 Webster Street Care Center - California Pacific Medical Center </a:t>
            </a:r>
            <a:endParaRPr lang="en-US" dirty="0">
              <a:solidFill>
                <a:srgbClr val="000000"/>
              </a:solidFill>
              <a:latin typeface="AAAAAB+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AAAAB+Helvetica"/>
              </a:rPr>
              <a:t>CCSF - Ocean Campus </a:t>
            </a:r>
            <a:endParaRPr lang="en-US" dirty="0">
              <a:solidFill>
                <a:srgbClr val="000000"/>
              </a:solidFill>
              <a:latin typeface="AAAAAB+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 err="1">
                <a:solidFill>
                  <a:srgbClr val="000000"/>
                </a:solidFill>
                <a:latin typeface="AAAAAB+Helvetica"/>
              </a:rPr>
              <a:t>Stonestown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AAAAB+Helvetica"/>
              </a:rPr>
              <a:t> Galleria </a:t>
            </a:r>
            <a:endParaRPr lang="en-US" dirty="0">
              <a:solidFill>
                <a:srgbClr val="000000"/>
              </a:solidFill>
              <a:latin typeface="AAAAAB+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AAAAB+Helvetica"/>
              </a:rPr>
              <a:t>UCSF Parnassus </a:t>
            </a:r>
            <a:endParaRPr lang="en-US" sz="2000" dirty="0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2823003F-02F5-49FD-B28C-70376C24D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04" y="1271266"/>
            <a:ext cx="3553567" cy="52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4DC3B9-602B-446D-8877-7B5140473A9E}"/>
              </a:ext>
            </a:extLst>
          </p:cNvPr>
          <p:cNvSpPr/>
          <p:nvPr/>
        </p:nvSpPr>
        <p:spPr>
          <a:xfrm>
            <a:off x="4809995" y="0"/>
            <a:ext cx="7382005" cy="6858000"/>
          </a:xfrm>
          <a:prstGeom prst="rect">
            <a:avLst/>
          </a:prstGeom>
          <a:solidFill>
            <a:srgbClr val="FDB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08A37-101C-47B4-927D-F4DB00E2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2409" y="2213493"/>
            <a:ext cx="6350696" cy="1646332"/>
          </a:xfrm>
        </p:spPr>
        <p:txBody>
          <a:bodyPr>
            <a:normAutofit fontScale="90000"/>
          </a:bodyPr>
          <a:lstStyle/>
          <a:p>
            <a:pPr marL="0" indent="0" algn="l">
              <a:spcBef>
                <a:spcPts val="1000"/>
              </a:spcBef>
              <a:spcAft>
                <a:spcPts val="0"/>
              </a:spcAft>
            </a:pPr>
            <a:r>
              <a:rPr lang="en-US" kern="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SuperGreen Upgrade Marketing Campaign</a:t>
            </a:r>
            <a:endParaRPr lang="en-US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473C5-63A1-44D6-865C-7E74D0FDF764}"/>
              </a:ext>
            </a:extLst>
          </p:cNvPr>
          <p:cNvCxnSpPr>
            <a:cxnSpLocks/>
          </p:cNvCxnSpPr>
          <p:nvPr/>
        </p:nvCxnSpPr>
        <p:spPr>
          <a:xfrm>
            <a:off x="5511452" y="5697155"/>
            <a:ext cx="5918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wo people smiling&#10;&#10;Description automatically generated with low confidence">
            <a:extLst>
              <a:ext uri="{FF2B5EF4-FFF2-40B4-BE49-F238E27FC236}">
                <a16:creationId xmlns:a16="http://schemas.microsoft.com/office/drawing/2014/main" id="{B8A31F62-8D40-4298-AE6A-14215586E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8" r="31219"/>
          <a:stretch/>
        </p:blipFill>
        <p:spPr>
          <a:xfrm>
            <a:off x="0" y="0"/>
            <a:ext cx="4809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6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Straight Edge">
  <a:themeElements>
    <a:clrScheme name="2_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Arial MT"/>
        <a:ea typeface=""/>
        <a:cs typeface=""/>
      </a:majorFont>
      <a:minorFont>
        <a:latin typeface="Arial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CFB9C1E9D364E8D1E1E4590542951" ma:contentTypeVersion="12" ma:contentTypeDescription="Create a new document." ma:contentTypeScope="" ma:versionID="c4a6a0c99ea6aeef9df112da1c7724d9">
  <xsd:schema xmlns:xsd="http://www.w3.org/2001/XMLSchema" xmlns:xs="http://www.w3.org/2001/XMLSchema" xmlns:p="http://schemas.microsoft.com/office/2006/metadata/properties" xmlns:ns3="303b205a-cb36-4722-b48d-9d1c8bcce933" xmlns:ns4="9a0552b9-089d-44e7-9359-cbb25b157fa1" targetNamespace="http://schemas.microsoft.com/office/2006/metadata/properties" ma:root="true" ma:fieldsID="367c24f5c52900409af08ded465ed999" ns3:_="" ns4:_="">
    <xsd:import namespace="303b205a-cb36-4722-b48d-9d1c8bcce933"/>
    <xsd:import namespace="9a0552b9-089d-44e7-9359-cbb25b157fa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b205a-cb36-4722-b48d-9d1c8bcce9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552b9-089d-44e7-9359-cbb25b157f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a0552b9-089d-44e7-9359-cbb25b157fa1" xsi:nil="true"/>
  </documentManagement>
</p:properties>
</file>

<file path=customXml/itemProps1.xml><?xml version="1.0" encoding="utf-8"?>
<ds:datastoreItem xmlns:ds="http://schemas.openxmlformats.org/officeDocument/2006/customXml" ds:itemID="{F92B2C97-4C6E-4BCA-9094-0AD651F50796}">
  <ds:schemaRefs>
    <ds:schemaRef ds:uri="303b205a-cb36-4722-b48d-9d1c8bcce933"/>
    <ds:schemaRef ds:uri="9a0552b9-089d-44e7-9359-cbb25b157f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847FB5-B731-4480-80C2-63FF53AFC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CE1443-A9AF-4DFB-8433-497D9D05ED36}">
  <ds:schemaRefs>
    <ds:schemaRef ds:uri="303b205a-cb36-4722-b48d-9d1c8bcce933"/>
    <ds:schemaRef ds:uri="9a0552b9-089d-44e7-9359-cbb25b157f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491</Words>
  <Application>Microsoft Office PowerPoint</Application>
  <PresentationFormat>Widescreen</PresentationFormat>
  <Paragraphs>95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AAAAAB+Helvetica</vt:lpstr>
      <vt:lpstr>AAAAAD+Helvetica-Bold</vt:lpstr>
      <vt:lpstr>Arial</vt:lpstr>
      <vt:lpstr>Arial MT</vt:lpstr>
      <vt:lpstr>Calibri</vt:lpstr>
      <vt:lpstr>Calibri Light</vt:lpstr>
      <vt:lpstr>Courier New</vt:lpstr>
      <vt:lpstr>Gotham Book</vt:lpstr>
      <vt:lpstr>Gotham Light</vt:lpstr>
      <vt:lpstr>Symbol</vt:lpstr>
      <vt:lpstr>Times New Roman</vt:lpstr>
      <vt:lpstr>Verdana</vt:lpstr>
      <vt:lpstr>Wingdings</vt:lpstr>
      <vt:lpstr>Office Theme</vt:lpstr>
      <vt:lpstr>1_Office Theme</vt:lpstr>
      <vt:lpstr>8_Straight Edge</vt:lpstr>
      <vt:lpstr>Upcoming CleanPowerSF Marketing Campaigns</vt:lpstr>
      <vt:lpstr>PowerPoint Presentation</vt:lpstr>
      <vt:lpstr> Heat Pump Water Heater &amp; Electrification Campaign</vt:lpstr>
      <vt:lpstr>Campaign Overview</vt:lpstr>
      <vt:lpstr>Creative Concept</vt:lpstr>
      <vt:lpstr>Heat Pump Water Heater Marketing </vt:lpstr>
      <vt:lpstr>Electrification Advertising </vt:lpstr>
      <vt:lpstr>EV Charging Station Ads</vt:lpstr>
      <vt:lpstr>SuperGreen Upgrade Marketing Campaign</vt:lpstr>
      <vt:lpstr>Campaign Overview</vt:lpstr>
      <vt:lpstr>Target Audiences</vt:lpstr>
      <vt:lpstr>Digital Advertising Campaign Tactics</vt:lpstr>
      <vt:lpstr>Digital Campaign Creative Concepts</vt:lpstr>
      <vt:lpstr>In-person Activations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CleanPowerSF Rate Hearing</dc:title>
  <dc:creator>Esguerra, Roi</dc:creator>
  <cp:lastModifiedBy>Rodriguez Furey, Elisa I</cp:lastModifiedBy>
  <cp:revision>257</cp:revision>
  <dcterms:created xsi:type="dcterms:W3CDTF">2022-08-24T20:00:04Z</dcterms:created>
  <dcterms:modified xsi:type="dcterms:W3CDTF">2023-04-10T20:28:38Z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0x010100CD6CFB9C1E9D364E8D1E1E4590542951</vt:lpwstr>
  </property>
</Properties>
</file>